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32"/>
  </p:handoutMasterIdLst>
  <p:sldIdLst>
    <p:sldId id="256" r:id="rId2"/>
    <p:sldId id="289" r:id="rId3"/>
    <p:sldId id="263" r:id="rId4"/>
    <p:sldId id="296" r:id="rId5"/>
    <p:sldId id="257" r:id="rId6"/>
    <p:sldId id="290" r:id="rId7"/>
    <p:sldId id="291" r:id="rId8"/>
    <p:sldId id="258" r:id="rId9"/>
    <p:sldId id="259" r:id="rId10"/>
    <p:sldId id="260" r:id="rId11"/>
    <p:sldId id="292" r:id="rId12"/>
    <p:sldId id="293" r:id="rId13"/>
    <p:sldId id="285" r:id="rId14"/>
    <p:sldId id="286" r:id="rId15"/>
    <p:sldId id="287" r:id="rId16"/>
    <p:sldId id="295" r:id="rId17"/>
    <p:sldId id="294" r:id="rId18"/>
    <p:sldId id="264" r:id="rId19"/>
    <p:sldId id="266" r:id="rId20"/>
    <p:sldId id="268" r:id="rId21"/>
    <p:sldId id="269" r:id="rId22"/>
    <p:sldId id="279" r:id="rId23"/>
    <p:sldId id="280" r:id="rId24"/>
    <p:sldId id="281" r:id="rId25"/>
    <p:sldId id="282" r:id="rId26"/>
    <p:sldId id="270" r:id="rId27"/>
    <p:sldId id="297" r:id="rId28"/>
    <p:sldId id="271" r:id="rId29"/>
    <p:sldId id="276" r:id="rId30"/>
    <p:sldId id="288" r:id="rId31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24" autoAdjust="0"/>
  </p:normalViewPr>
  <p:slideViewPr>
    <p:cSldViewPr>
      <p:cViewPr varScale="1">
        <p:scale>
          <a:sx n="95" d="100"/>
          <a:sy n="95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>
                <a:latin typeface="Arial" charset="0"/>
              </a:defRPr>
            </a:lvl1pPr>
          </a:lstStyle>
          <a:p>
            <a:fld id="{35766508-7A68-485A-9FFE-8B988DBFB18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57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58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5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61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F438784-37E1-45A3-8FAA-B699E86D19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9" grpId="0" build="p">
        <p:tmplLst>
          <p:tmpl lvl="1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51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1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515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16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5B5D9-3682-4393-8686-D48E10C7B5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8BC45-5DDA-4CB8-B9E1-78FA22463F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58618-2C25-421C-8F18-670F018D35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26662B-D3B5-48C8-ADF8-96526C83F7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8CF5F-E18E-4995-AB53-B79B3C7040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8953D-DCBA-4EF2-952A-E9846B8D17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43E7F-FCA1-4970-BD22-485D7B8E7B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B39C5B-EAD2-4884-BA40-246E4188D3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CE460-4F65-454F-B71A-605141DC38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039E0-1AAC-4468-9E7B-7285FB80FB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3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3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3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3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D0F192B-8395-4B00-B338-E25F12846FC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3" grpId="0"/>
      <p:bldP spid="4134" grpId="0" build="p">
        <p:tmplLst>
          <p:tmpl lvl="1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13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3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13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13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3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13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13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3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13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13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3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13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13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3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13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Revenue Protection</a:t>
            </a:r>
            <a:br>
              <a:rPr lang="en-US" dirty="0"/>
            </a:b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Steal Water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Desperation</a:t>
            </a:r>
          </a:p>
          <a:p>
            <a:r>
              <a:rPr lang="en-US"/>
              <a:t>Greed</a:t>
            </a:r>
          </a:p>
          <a:p>
            <a:r>
              <a:rPr lang="en-US"/>
              <a:t>Revenge</a:t>
            </a:r>
          </a:p>
          <a:p>
            <a:r>
              <a:rPr lang="en-US"/>
              <a:t>Convenience</a:t>
            </a:r>
          </a:p>
          <a:p>
            <a:r>
              <a:rPr lang="en-US"/>
              <a:t>Avoid Mandated Use Reductions</a:t>
            </a:r>
          </a:p>
          <a:p>
            <a:r>
              <a:rPr lang="en-US"/>
              <a:t>Avoid Allocation Penalties </a:t>
            </a:r>
          </a:p>
          <a:p>
            <a:r>
              <a:rPr lang="en-US"/>
              <a:t>Fun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Illegal Connections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Self Connections to Main</a:t>
            </a:r>
          </a:p>
          <a:p>
            <a:r>
              <a:rPr lang="en-US"/>
              <a:t>Extending Service to Other Structures</a:t>
            </a:r>
          </a:p>
          <a:p>
            <a:r>
              <a:rPr lang="en-US"/>
              <a:t>Moving Meters on Construction Sites</a:t>
            </a:r>
          </a:p>
          <a:p>
            <a:r>
              <a:rPr lang="en-US"/>
              <a:t>Water Theft </a:t>
            </a:r>
          </a:p>
          <a:p>
            <a:r>
              <a:rPr lang="en-US"/>
              <a:t>Cross-Connection Violations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Cross Connection Violations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Cross Connection</a:t>
            </a:r>
          </a:p>
          <a:p>
            <a:pPr>
              <a:lnSpc>
                <a:spcPct val="90000"/>
              </a:lnSpc>
            </a:pPr>
            <a:r>
              <a:rPr lang="en-US"/>
              <a:t>Cross Contamination</a:t>
            </a:r>
          </a:p>
          <a:p>
            <a:pPr>
              <a:lnSpc>
                <a:spcPct val="90000"/>
              </a:lnSpc>
            </a:pPr>
            <a:r>
              <a:rPr lang="en-US"/>
              <a:t>Backflow Prevention</a:t>
            </a:r>
          </a:p>
          <a:p>
            <a:pPr>
              <a:lnSpc>
                <a:spcPct val="90000"/>
              </a:lnSpc>
            </a:pPr>
            <a:r>
              <a:rPr lang="en-US"/>
              <a:t>Recycled Water</a:t>
            </a:r>
          </a:p>
          <a:p>
            <a:pPr>
              <a:lnSpc>
                <a:spcPct val="90000"/>
              </a:lnSpc>
            </a:pPr>
            <a:r>
              <a:rPr lang="en-US"/>
              <a:t>State Mandated</a:t>
            </a:r>
          </a:p>
          <a:p>
            <a:pPr>
              <a:lnSpc>
                <a:spcPct val="90000"/>
              </a:lnSpc>
            </a:pPr>
            <a:r>
              <a:rPr lang="en-US"/>
              <a:t>Penalties for the Water Provider</a:t>
            </a:r>
          </a:p>
          <a:p>
            <a:pPr>
              <a:lnSpc>
                <a:spcPct val="90000"/>
              </a:lnSpc>
            </a:pPr>
            <a:r>
              <a:rPr lang="en-US"/>
              <a:t>Customer Notification</a:t>
            </a:r>
          </a:p>
          <a:p>
            <a:pPr>
              <a:lnSpc>
                <a:spcPct val="90000"/>
              </a:lnSpc>
            </a:pPr>
            <a:r>
              <a:rPr lang="en-US"/>
              <a:t>Enforcement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Water Waste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Water in Short Supply</a:t>
            </a:r>
          </a:p>
          <a:p>
            <a:r>
              <a:rPr lang="en-US"/>
              <a:t>Costs Going Up</a:t>
            </a:r>
          </a:p>
          <a:p>
            <a:r>
              <a:rPr lang="en-US"/>
              <a:t>Municipal Code</a:t>
            </a:r>
          </a:p>
          <a:p>
            <a:r>
              <a:rPr lang="en-US"/>
              <a:t>Water Waste Illegal at All Times</a:t>
            </a:r>
          </a:p>
          <a:p>
            <a:r>
              <a:rPr lang="en-US"/>
              <a:t>Drought Response Stages</a:t>
            </a:r>
          </a:p>
          <a:p>
            <a:r>
              <a:rPr lang="en-US"/>
              <a:t>Increased Motivation to Steal Water</a:t>
            </a:r>
          </a:p>
          <a:p>
            <a:endParaRPr lang="en-US"/>
          </a:p>
        </p:txBody>
      </p:sp>
    </p:spTree>
  </p:cSld>
  <p:clrMapOvr>
    <a:masterClrMapping/>
  </p:clrMapOvr>
  <p:transition>
    <p:split orient="vert"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Water Waste 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Things to Look for: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Over watering Landscape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Leaks not repaired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Washing down sidewalks, driveways, and other paved areas with a hose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Washing cars without a shut-off nozzle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Overfilling pools and spas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Other prohibited water waste 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Municipal Code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i="1" u="sng"/>
              <a:t>SDMC Sec. 67. 803</a:t>
            </a:r>
            <a:r>
              <a:rPr lang="en-US" sz="2800"/>
              <a:t> , Water Waste Defined</a:t>
            </a:r>
          </a:p>
          <a:p>
            <a:pPr>
              <a:lnSpc>
                <a:spcPct val="80000"/>
              </a:lnSpc>
            </a:pPr>
            <a:r>
              <a:rPr lang="en-US" sz="2800" i="1" u="sng"/>
              <a:t>SDMC Sec. 67.3805-3804</a:t>
            </a:r>
            <a:r>
              <a:rPr lang="en-US" sz="2800"/>
              <a:t>, Drought Response 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Level 1  Watch (Voluntary)</a:t>
            </a:r>
          </a:p>
          <a:p>
            <a:pPr>
              <a:lnSpc>
                <a:spcPct val="80000"/>
              </a:lnSpc>
            </a:pPr>
            <a:r>
              <a:rPr lang="en-US" sz="2800"/>
              <a:t>Level 2  Alert (20% Reduction)</a:t>
            </a:r>
          </a:p>
          <a:p>
            <a:pPr>
              <a:lnSpc>
                <a:spcPct val="80000"/>
              </a:lnSpc>
            </a:pPr>
            <a:r>
              <a:rPr lang="en-US" sz="2800"/>
              <a:t>Level 3  Critical (up to 40% Reduction)</a:t>
            </a:r>
          </a:p>
          <a:p>
            <a:pPr>
              <a:lnSpc>
                <a:spcPct val="80000"/>
              </a:lnSpc>
            </a:pPr>
            <a:r>
              <a:rPr lang="en-US" sz="2800"/>
              <a:t>Level 4 Emergency (over 40% Reduction)</a:t>
            </a:r>
          </a:p>
          <a:p>
            <a:pPr>
              <a:lnSpc>
                <a:spcPct val="80000"/>
              </a:lnSpc>
            </a:pPr>
            <a:r>
              <a:rPr lang="en-US" sz="2800"/>
              <a:t>Allocations (Level 2 Option)</a:t>
            </a:r>
          </a:p>
          <a:p>
            <a:pPr>
              <a:lnSpc>
                <a:spcPct val="80000"/>
              </a:lnSpc>
            </a:pPr>
            <a:r>
              <a:rPr lang="en-US" sz="2800"/>
              <a:t>Variance</a:t>
            </a:r>
          </a:p>
          <a:p>
            <a:pPr>
              <a:lnSpc>
                <a:spcPct val="80000"/>
              </a:lnSpc>
            </a:pPr>
            <a:r>
              <a:rPr lang="en-US" sz="2800"/>
              <a:t>Penalties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/>
              <a:t>Responding to Violations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Responding to Violations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Job of the Investigator</a:t>
            </a:r>
          </a:p>
          <a:p>
            <a:r>
              <a:rPr lang="en-US"/>
              <a:t>Writing the Report</a:t>
            </a:r>
          </a:p>
          <a:p>
            <a:r>
              <a:rPr lang="en-US"/>
              <a:t>Remedies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Revenue Protection  Investigator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Research</a:t>
            </a:r>
          </a:p>
          <a:p>
            <a:r>
              <a:rPr lang="en-US"/>
              <a:t>Field Inspection</a:t>
            </a:r>
          </a:p>
          <a:p>
            <a:r>
              <a:rPr lang="en-US"/>
              <a:t>Case Management</a:t>
            </a:r>
          </a:p>
          <a:p>
            <a:r>
              <a:rPr lang="en-US"/>
              <a:t>Follow-up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Research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Prior Investigations</a:t>
            </a:r>
          </a:p>
          <a:p>
            <a:r>
              <a:rPr lang="en-US"/>
              <a:t>Computer Systems</a:t>
            </a:r>
          </a:p>
          <a:p>
            <a:r>
              <a:rPr lang="en-US"/>
              <a:t>Billing Information</a:t>
            </a:r>
          </a:p>
          <a:p>
            <a:r>
              <a:rPr lang="en-US"/>
              <a:t>Customer Information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>
    <p:split orient="vert"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 is Revenue Protection?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pPr lvl="1"/>
            <a:r>
              <a:rPr lang="en-US"/>
              <a:t>Prevention</a:t>
            </a:r>
          </a:p>
          <a:p>
            <a:pPr lvl="1"/>
            <a:r>
              <a:rPr lang="en-US"/>
              <a:t>Detection</a:t>
            </a:r>
          </a:p>
          <a:p>
            <a:pPr lvl="1"/>
            <a:r>
              <a:rPr lang="en-US"/>
              <a:t>Investigation</a:t>
            </a:r>
          </a:p>
          <a:p>
            <a:pPr lvl="1"/>
            <a:r>
              <a:rPr lang="en-US"/>
              <a:t>Billing</a:t>
            </a:r>
          </a:p>
          <a:p>
            <a:pPr lvl="1"/>
            <a:r>
              <a:rPr lang="en-US"/>
              <a:t>Collection</a:t>
            </a:r>
          </a:p>
          <a:p>
            <a:pPr lvl="1"/>
            <a:r>
              <a:rPr lang="en-US"/>
              <a:t>Civil and Criminal Prosecution</a:t>
            </a:r>
          </a:p>
          <a:p>
            <a:pPr lvl="1"/>
            <a:r>
              <a:rPr lang="en-US"/>
              <a:t>Deterrence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Field Inspection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What to look for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Water Needs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Water Sources</a:t>
            </a:r>
          </a:p>
          <a:p>
            <a:pPr>
              <a:lnSpc>
                <a:spcPct val="80000"/>
              </a:lnSpc>
            </a:pPr>
            <a:r>
              <a:rPr lang="en-US" sz="2800"/>
              <a:t>Interviewing </a:t>
            </a:r>
          </a:p>
          <a:p>
            <a:pPr>
              <a:lnSpc>
                <a:spcPct val="80000"/>
              </a:lnSpc>
            </a:pPr>
            <a:r>
              <a:rPr lang="en-US" sz="2800"/>
              <a:t>Documentation</a:t>
            </a:r>
          </a:p>
          <a:p>
            <a:pPr>
              <a:lnSpc>
                <a:spcPct val="80000"/>
              </a:lnSpc>
            </a:pPr>
            <a:r>
              <a:rPr lang="en-US" sz="2800"/>
              <a:t>Preserving Evidence</a:t>
            </a:r>
          </a:p>
          <a:p>
            <a:pPr>
              <a:lnSpc>
                <a:spcPct val="80000"/>
              </a:lnSpc>
            </a:pPr>
            <a:r>
              <a:rPr lang="en-US" sz="2800"/>
              <a:t>Photography</a:t>
            </a:r>
          </a:p>
          <a:p>
            <a:pPr>
              <a:lnSpc>
                <a:spcPct val="80000"/>
              </a:lnSpc>
            </a:pPr>
            <a:r>
              <a:rPr lang="en-US" sz="2800"/>
              <a:t>Customer Service</a:t>
            </a:r>
          </a:p>
          <a:p>
            <a:pPr>
              <a:lnSpc>
                <a:spcPct val="80000"/>
              </a:lnSpc>
            </a:pPr>
            <a:r>
              <a:rPr lang="en-US" sz="2800"/>
              <a:t>Media</a:t>
            </a:r>
          </a:p>
          <a:p>
            <a:pPr>
              <a:lnSpc>
                <a:spcPct val="80000"/>
              </a:lnSpc>
            </a:pPr>
            <a:r>
              <a:rPr lang="en-US" sz="2800"/>
              <a:t>Politics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Case Management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Organize Data</a:t>
            </a:r>
          </a:p>
          <a:p>
            <a:r>
              <a:rPr lang="en-US"/>
              <a:t>Update Files and Records</a:t>
            </a:r>
          </a:p>
          <a:p>
            <a:r>
              <a:rPr lang="en-US"/>
              <a:t>Secure and Protect Sensitive Information 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> </a:t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>Writing The Report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Four Parts of Report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Introduction</a:t>
            </a:r>
          </a:p>
          <a:p>
            <a:r>
              <a:rPr lang="en-US"/>
              <a:t>Background</a:t>
            </a:r>
          </a:p>
          <a:p>
            <a:r>
              <a:rPr lang="en-US"/>
              <a:t>Facts</a:t>
            </a:r>
          </a:p>
          <a:p>
            <a:r>
              <a:rPr lang="en-US"/>
              <a:t>Conclusion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Reports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Interview Reports</a:t>
            </a:r>
          </a:p>
          <a:p>
            <a:r>
              <a:rPr lang="en-US"/>
              <a:t>Summary Reports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Good Report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Name the Source</a:t>
            </a:r>
          </a:p>
          <a:p>
            <a:r>
              <a:rPr lang="en-US"/>
              <a:t>Document Every Conversation</a:t>
            </a:r>
          </a:p>
          <a:p>
            <a:r>
              <a:rPr lang="en-US"/>
              <a:t>Just the Facts</a:t>
            </a:r>
          </a:p>
          <a:p>
            <a:r>
              <a:rPr lang="en-US"/>
              <a:t>Quote the Witness</a:t>
            </a:r>
          </a:p>
          <a:p>
            <a:r>
              <a:rPr lang="en-US"/>
              <a:t>Use Clear Language</a:t>
            </a:r>
          </a:p>
          <a:p>
            <a:r>
              <a:rPr lang="en-US"/>
              <a:t>Spelling and Grammar</a:t>
            </a:r>
          </a:p>
          <a:p>
            <a:r>
              <a:rPr lang="en-US"/>
              <a:t>Grandma Could Read and Understand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Follow-up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Respond Timely to Requests for Information</a:t>
            </a:r>
          </a:p>
          <a:p>
            <a:r>
              <a:rPr lang="en-US"/>
              <a:t>Thank Your Sources of Information and Assistance</a:t>
            </a:r>
          </a:p>
          <a:p>
            <a:r>
              <a:rPr lang="en-US"/>
              <a:t>Let Folks Know What You Did</a:t>
            </a:r>
          </a:p>
          <a:p>
            <a:r>
              <a:rPr lang="en-US"/>
              <a:t>Share the Final Outcome</a:t>
            </a:r>
          </a:p>
          <a:p>
            <a:r>
              <a:rPr lang="en-US"/>
              <a:t>Think About Learning Opportunities  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>Remedies and Penalties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Remedies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Compliance</a:t>
            </a:r>
          </a:p>
          <a:p>
            <a:pPr>
              <a:lnSpc>
                <a:spcPct val="90000"/>
              </a:lnSpc>
            </a:pPr>
            <a:r>
              <a:rPr lang="en-US"/>
              <a:t>Communication and Education</a:t>
            </a:r>
          </a:p>
          <a:p>
            <a:pPr>
              <a:lnSpc>
                <a:spcPct val="90000"/>
              </a:lnSpc>
            </a:pPr>
            <a:r>
              <a:rPr lang="en-US"/>
              <a:t>Administrative Citation ($100 to $1000)</a:t>
            </a:r>
          </a:p>
          <a:p>
            <a:pPr>
              <a:lnSpc>
                <a:spcPct val="90000"/>
              </a:lnSpc>
            </a:pPr>
            <a:r>
              <a:rPr lang="en-US"/>
              <a:t>Notice of Violation</a:t>
            </a:r>
          </a:p>
          <a:p>
            <a:pPr>
              <a:lnSpc>
                <a:spcPct val="90000"/>
              </a:lnSpc>
            </a:pPr>
            <a:r>
              <a:rPr lang="en-US"/>
              <a:t>Civil Penalties (Up to $2500 per Day)</a:t>
            </a:r>
          </a:p>
          <a:p>
            <a:pPr>
              <a:lnSpc>
                <a:spcPct val="90000"/>
              </a:lnSpc>
            </a:pPr>
            <a:r>
              <a:rPr lang="en-US"/>
              <a:t>Civil and Criminal Prosecution</a:t>
            </a:r>
            <a:br>
              <a:rPr lang="en-US"/>
            </a:b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Termination of Water Service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Revenue Protection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Questions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Revenue Protection and  Recovery Team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Meter Readers and Field Investigators</a:t>
            </a:r>
          </a:p>
          <a:p>
            <a:pPr>
              <a:lnSpc>
                <a:spcPct val="80000"/>
              </a:lnSpc>
            </a:pPr>
            <a:r>
              <a:rPr lang="en-US" sz="2800"/>
              <a:t>Meter Shop</a:t>
            </a:r>
          </a:p>
          <a:p>
            <a:pPr>
              <a:lnSpc>
                <a:spcPct val="80000"/>
              </a:lnSpc>
            </a:pPr>
            <a:r>
              <a:rPr lang="en-US" sz="2800"/>
              <a:t>Customer Service Representatives</a:t>
            </a:r>
          </a:p>
          <a:p>
            <a:pPr>
              <a:lnSpc>
                <a:spcPct val="80000"/>
              </a:lnSpc>
            </a:pPr>
            <a:r>
              <a:rPr lang="en-US" sz="2800"/>
              <a:t>Billing Section</a:t>
            </a:r>
          </a:p>
          <a:p>
            <a:pPr>
              <a:lnSpc>
                <a:spcPct val="80000"/>
              </a:lnSpc>
            </a:pPr>
            <a:r>
              <a:rPr lang="en-US" sz="2800"/>
              <a:t>City Attorney’s Office</a:t>
            </a:r>
          </a:p>
          <a:p>
            <a:pPr>
              <a:lnSpc>
                <a:spcPct val="80000"/>
              </a:lnSpc>
            </a:pPr>
            <a:r>
              <a:rPr lang="en-US" sz="2800"/>
              <a:t>Law Enforcement</a:t>
            </a:r>
          </a:p>
          <a:p>
            <a:pPr>
              <a:lnSpc>
                <a:spcPct val="80000"/>
              </a:lnSpc>
            </a:pPr>
            <a:r>
              <a:rPr lang="en-US" sz="2800"/>
              <a:t>Code Enforcement Officer</a:t>
            </a:r>
          </a:p>
          <a:p>
            <a:pPr>
              <a:lnSpc>
                <a:spcPct val="80000"/>
              </a:lnSpc>
            </a:pPr>
            <a:r>
              <a:rPr lang="en-US" sz="2800"/>
              <a:t>Collections and Restoration Crew</a:t>
            </a:r>
          </a:p>
          <a:p>
            <a:pPr>
              <a:lnSpc>
                <a:spcPct val="80000"/>
              </a:lnSpc>
            </a:pPr>
            <a:r>
              <a:rPr lang="en-US" sz="2800"/>
              <a:t>Water Conservation</a:t>
            </a:r>
          </a:p>
          <a:p>
            <a:pPr>
              <a:lnSpc>
                <a:spcPct val="80000"/>
              </a:lnSpc>
            </a:pPr>
            <a:r>
              <a:rPr lang="en-US" sz="2800"/>
              <a:t>Other City Employees   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Contact David Akin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David F. Akin, Esq.</a:t>
            </a:r>
          </a:p>
          <a:p>
            <a:r>
              <a:rPr lang="en-US"/>
              <a:t>Compliance and Metering Manager</a:t>
            </a:r>
          </a:p>
          <a:p>
            <a:r>
              <a:rPr lang="en-US"/>
              <a:t>City of San Diego, Public Utilities</a:t>
            </a:r>
          </a:p>
          <a:p>
            <a:r>
              <a:rPr lang="en-US"/>
              <a:t>600 “B” Street, Suite 1200, MS 912</a:t>
            </a:r>
          </a:p>
          <a:p>
            <a:r>
              <a:rPr lang="en-US"/>
              <a:t>San Diego, California 92101-4589</a:t>
            </a:r>
          </a:p>
          <a:p>
            <a:r>
              <a:rPr lang="en-US"/>
              <a:t>Office  Telephone  (619) 533-4189</a:t>
            </a:r>
          </a:p>
          <a:p>
            <a:r>
              <a:rPr lang="en-US"/>
              <a:t>Email   dakin@sandiego.gov 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/>
              <a:t>The Mission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Mission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/>
              <a:t>Direct Compliance with State and Municipal Codes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en-US"/>
              <a:t>Unauthorized Use 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en-US"/>
              <a:t>Theft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en-US"/>
              <a:t>Cross Connection and Backflow Prevention 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en-US"/>
              <a:t>Water Waste Enforcement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en-US"/>
              <a:t>Drought Response Level Enforcement</a:t>
            </a:r>
          </a:p>
          <a:p>
            <a:pPr marL="609600" indent="-609600"/>
            <a:endParaRPr lang="en-US"/>
          </a:p>
        </p:txBody>
      </p:sp>
    </p:spTree>
  </p:cSld>
  <p:clrMapOvr>
    <a:masterClrMapping/>
  </p:clrMapOvr>
  <p:transition>
    <p:split orient="vert"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Unauthorized Use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Metered Use Violations </a:t>
            </a:r>
          </a:p>
          <a:p>
            <a:r>
              <a:rPr lang="en-US"/>
              <a:t>Theft</a:t>
            </a:r>
          </a:p>
          <a:p>
            <a:r>
              <a:rPr lang="en-US"/>
              <a:t>Illegal Connections</a:t>
            </a:r>
          </a:p>
          <a:p>
            <a:r>
              <a:rPr lang="en-US"/>
              <a:t>Cross Connection &amp; Recycled Water</a:t>
            </a:r>
          </a:p>
          <a:p>
            <a:r>
              <a:rPr lang="en-US"/>
              <a:t>Water Waste</a:t>
            </a:r>
          </a:p>
          <a:p>
            <a:r>
              <a:rPr lang="en-US"/>
              <a:t>Mandatory Water Conservation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Metered Use Violations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 Sign/No Customer Use</a:t>
            </a:r>
          </a:p>
          <a:p>
            <a:r>
              <a:rPr lang="en-US"/>
              <a:t>Self Restoration After Shut Off for Non-Payment or Bounced Check</a:t>
            </a:r>
          </a:p>
          <a:p>
            <a:r>
              <a:rPr lang="en-US"/>
              <a:t>Connection to Neighbor’s Service</a:t>
            </a:r>
          </a:p>
          <a:p>
            <a:r>
              <a:rPr lang="en-US"/>
              <a:t>Improper Use of Fire Service</a:t>
            </a:r>
          </a:p>
          <a:p>
            <a:r>
              <a:rPr lang="en-US"/>
              <a:t>Misuse of Recycled Water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Water Theft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Unmetered Illegal Connections</a:t>
            </a:r>
          </a:p>
          <a:p>
            <a:pPr>
              <a:lnSpc>
                <a:spcPct val="90000"/>
              </a:lnSpc>
            </a:pPr>
            <a:r>
              <a:rPr lang="en-US"/>
              <a:t>Meter or Register Tampering </a:t>
            </a:r>
          </a:p>
          <a:p>
            <a:pPr>
              <a:lnSpc>
                <a:spcPct val="90000"/>
              </a:lnSpc>
            </a:pPr>
            <a:r>
              <a:rPr lang="en-US"/>
              <a:t>Destruction of the Meter Register </a:t>
            </a:r>
          </a:p>
          <a:p>
            <a:pPr>
              <a:lnSpc>
                <a:spcPct val="90000"/>
              </a:lnSpc>
            </a:pPr>
            <a:r>
              <a:rPr lang="en-US"/>
              <a:t>Meter in Backwards</a:t>
            </a:r>
          </a:p>
          <a:p>
            <a:pPr>
              <a:lnSpc>
                <a:spcPct val="90000"/>
              </a:lnSpc>
            </a:pPr>
            <a:r>
              <a:rPr lang="en-US"/>
              <a:t>Switching or Removing Meter</a:t>
            </a:r>
          </a:p>
          <a:p>
            <a:pPr>
              <a:lnSpc>
                <a:spcPct val="90000"/>
              </a:lnSpc>
            </a:pPr>
            <a:r>
              <a:rPr lang="en-US"/>
              <a:t> “Stiff” or “Jumper” in Meter Box</a:t>
            </a:r>
          </a:p>
          <a:p>
            <a:pPr>
              <a:lnSpc>
                <a:spcPct val="90000"/>
              </a:lnSpc>
            </a:pPr>
            <a:r>
              <a:rPr lang="en-US"/>
              <a:t>Magnets on Register</a:t>
            </a:r>
          </a:p>
          <a:p>
            <a:pPr>
              <a:lnSpc>
                <a:spcPct val="90000"/>
              </a:lnSpc>
            </a:pPr>
            <a:r>
              <a:rPr lang="en-US"/>
              <a:t>Fire Hydrants Without a Meter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ransition>
    <p:split orient="vert"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 Steals Water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Home Owners and Tenants</a:t>
            </a:r>
          </a:p>
          <a:p>
            <a:r>
              <a:rPr lang="en-US"/>
              <a:t>Business Owners</a:t>
            </a:r>
          </a:p>
          <a:p>
            <a:r>
              <a:rPr lang="en-US"/>
              <a:t>Construction Site Contractors</a:t>
            </a:r>
          </a:p>
          <a:p>
            <a:r>
              <a:rPr lang="en-US"/>
              <a:t>Water Truck Operators</a:t>
            </a:r>
          </a:p>
          <a:p>
            <a:r>
              <a:rPr lang="en-US"/>
              <a:t>Just About Anyone </a:t>
            </a:r>
          </a:p>
        </p:txBody>
      </p:sp>
    </p:spTree>
  </p:cSld>
  <p:clrMapOvr>
    <a:masterClrMapping/>
  </p:clrMapOvr>
  <p:transition>
    <p:split orient="vert" dir="in"/>
  </p:transition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673</TotalTime>
  <Words>570</Words>
  <Application>Microsoft Office PowerPoint</Application>
  <PresentationFormat>On-screen Show (4:3)</PresentationFormat>
  <Paragraphs>180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Balance</vt:lpstr>
      <vt:lpstr>Revenue Protection </vt:lpstr>
      <vt:lpstr>What is Revenue Protection?</vt:lpstr>
      <vt:lpstr>Revenue Protection and  Recovery Team</vt:lpstr>
      <vt:lpstr>       The Mission</vt:lpstr>
      <vt:lpstr>The Mission</vt:lpstr>
      <vt:lpstr>Unauthorized Use</vt:lpstr>
      <vt:lpstr>Metered Use Violations</vt:lpstr>
      <vt:lpstr>Water Theft</vt:lpstr>
      <vt:lpstr>Who Steals Water</vt:lpstr>
      <vt:lpstr>Why Steal Water</vt:lpstr>
      <vt:lpstr>Illegal Connections</vt:lpstr>
      <vt:lpstr>Cross Connection Violations</vt:lpstr>
      <vt:lpstr>Water Waste</vt:lpstr>
      <vt:lpstr>Water Waste </vt:lpstr>
      <vt:lpstr>Municipal Code</vt:lpstr>
      <vt:lpstr>       Responding to Violations</vt:lpstr>
      <vt:lpstr>Responding to Violations</vt:lpstr>
      <vt:lpstr>Revenue Protection  Investigator</vt:lpstr>
      <vt:lpstr>Research</vt:lpstr>
      <vt:lpstr>Field Inspection</vt:lpstr>
      <vt:lpstr>Case Management</vt:lpstr>
      <vt:lpstr>       Writing The Report</vt:lpstr>
      <vt:lpstr>Four Parts of Report</vt:lpstr>
      <vt:lpstr>Types of Reports</vt:lpstr>
      <vt:lpstr>Good Report</vt:lpstr>
      <vt:lpstr>Follow-up</vt:lpstr>
      <vt:lpstr>       Remedies and Penalties</vt:lpstr>
      <vt:lpstr>Remedies</vt:lpstr>
      <vt:lpstr>Revenue Protection</vt:lpstr>
      <vt:lpstr>Contact David Akin</vt:lpstr>
    </vt:vector>
  </TitlesOfParts>
  <Company>City of San Diego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Enforcement</dc:title>
  <dc:creator>DAkin</dc:creator>
  <cp:lastModifiedBy>DAkin</cp:lastModifiedBy>
  <cp:revision>16</cp:revision>
  <dcterms:created xsi:type="dcterms:W3CDTF">2007-04-20T21:36:28Z</dcterms:created>
  <dcterms:modified xsi:type="dcterms:W3CDTF">2009-09-04T19:51:41Z</dcterms:modified>
</cp:coreProperties>
</file>